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58" r:id="rId4"/>
    <p:sldId id="259" r:id="rId5"/>
    <p:sldId id="267" r:id="rId6"/>
    <p:sldId id="257" r:id="rId7"/>
    <p:sldId id="261" r:id="rId8"/>
    <p:sldId id="262" r:id="rId9"/>
    <p:sldId id="263" r:id="rId10"/>
    <p:sldId id="264" r:id="rId11"/>
    <p:sldId id="265" r:id="rId12"/>
    <p:sldId id="266" r:id="rId13"/>
    <p:sldId id="275" r:id="rId14"/>
    <p:sldId id="269" r:id="rId15"/>
    <p:sldId id="272" r:id="rId16"/>
    <p:sldId id="271" r:id="rId17"/>
    <p:sldId id="276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1855350497359461E-2"/>
          <c:w val="0.91356672930060911"/>
          <c:h val="0.744209043129846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2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старшая группа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2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старшая группа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0.28000000000000003</c:v>
                </c:pt>
                <c:pt idx="1">
                  <c:v>0.35</c:v>
                </c:pt>
                <c:pt idx="2">
                  <c:v>0.32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2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старшая группа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0.62</c:v>
                </c:pt>
                <c:pt idx="1">
                  <c:v>0.65</c:v>
                </c:pt>
                <c:pt idx="2">
                  <c:v>0.68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94487296"/>
        <c:axId val="94488832"/>
      </c:barChart>
      <c:catAx>
        <c:axId val="944872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4488832"/>
        <c:crosses val="autoZero"/>
        <c:auto val="1"/>
        <c:lblAlgn val="ctr"/>
        <c:lblOffset val="100"/>
        <c:noMultiLvlLbl val="0"/>
      </c:catAx>
      <c:valAx>
        <c:axId val="944888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4487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567158221357897"/>
          <c:y val="0.32500805474973232"/>
          <c:w val="0.27432841778642097"/>
          <c:h val="0.3499838905005353"/>
        </c:manualLayout>
      </c:layout>
      <c:overlay val="0"/>
      <c:txPr>
        <a:bodyPr/>
        <a:lstStyle/>
        <a:p>
          <a:pPr>
            <a:defRPr sz="2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46060795504831E-2"/>
          <c:y val="9.1910400107058809E-2"/>
          <c:w val="0.87235107780047227"/>
          <c:h val="0.753130018381795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старшая группа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2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старшая группа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0.33</c:v>
                </c:pt>
                <c:pt idx="1">
                  <c:v>0.3</c:v>
                </c:pt>
                <c:pt idx="2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2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старшая группа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0.62</c:v>
                </c:pt>
                <c:pt idx="1">
                  <c:v>0.7</c:v>
                </c:pt>
                <c:pt idx="2">
                  <c:v>0.75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8914304"/>
        <c:axId val="188916096"/>
      </c:barChart>
      <c:catAx>
        <c:axId val="1889143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8916096"/>
        <c:crosses val="autoZero"/>
        <c:auto val="1"/>
        <c:lblAlgn val="ctr"/>
        <c:lblOffset val="100"/>
        <c:noMultiLvlLbl val="0"/>
      </c:catAx>
      <c:valAx>
        <c:axId val="188916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8914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104135322064022"/>
          <c:y val="0.39860878659838272"/>
          <c:w val="0.27895864677935972"/>
          <c:h val="0.3317404696969154"/>
        </c:manualLayout>
      </c:layout>
      <c:overlay val="0"/>
      <c:txPr>
        <a:bodyPr/>
        <a:lstStyle/>
        <a:p>
          <a:pPr>
            <a:defRPr sz="2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123559370596249E-2"/>
          <c:y val="0"/>
          <c:w val="0.88551832447466861"/>
          <c:h val="0.794197565732321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старшая группа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2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старшая группа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0.43</c:v>
                </c:pt>
                <c:pt idx="1">
                  <c:v>0.25</c:v>
                </c:pt>
                <c:pt idx="2">
                  <c:v>0.24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2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старшая группа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0.53</c:v>
                </c:pt>
                <c:pt idx="1">
                  <c:v>0.75</c:v>
                </c:pt>
                <c:pt idx="2">
                  <c:v>0.76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97592576"/>
        <c:axId val="197594112"/>
      </c:barChart>
      <c:catAx>
        <c:axId val="1975925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7594112"/>
        <c:crosses val="autoZero"/>
        <c:auto val="1"/>
        <c:lblAlgn val="ctr"/>
        <c:lblOffset val="100"/>
        <c:noMultiLvlLbl val="0"/>
      </c:catAx>
      <c:valAx>
        <c:axId val="1975941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7592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937218963974758"/>
          <c:y val="0.3131598162453168"/>
          <c:w val="0.28062781036025236"/>
          <c:h val="0.37368036750936645"/>
        </c:manualLayout>
      </c:layout>
      <c:overlay val="0"/>
      <c:txPr>
        <a:bodyPr/>
        <a:lstStyle/>
        <a:p>
          <a:pPr>
            <a:defRPr sz="2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770339009951277E-2"/>
          <c:y val="5.5553894781315893E-2"/>
          <c:w val="0.95492713111241601"/>
          <c:h val="0.786055906975384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среднего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старшая группа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старшая группа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0.59</c:v>
                </c:pt>
                <c:pt idx="1">
                  <c:v>0.35</c:v>
                </c:pt>
                <c:pt idx="2">
                  <c:v>0.34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2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 младшая группа</c:v>
                </c:pt>
                <c:pt idx="1">
                  <c:v>средняя группа</c:v>
                </c:pt>
                <c:pt idx="2">
                  <c:v>старшая группа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0.41</c:v>
                </c:pt>
                <c:pt idx="1">
                  <c:v>0.65</c:v>
                </c:pt>
                <c:pt idx="2">
                  <c:v>0.66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97634688"/>
        <c:axId val="197652864"/>
      </c:barChart>
      <c:catAx>
        <c:axId val="1976346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97652864"/>
        <c:crosses val="autoZero"/>
        <c:auto val="1"/>
        <c:lblAlgn val="ctr"/>
        <c:lblOffset val="100"/>
        <c:noMultiLvlLbl val="0"/>
      </c:catAx>
      <c:valAx>
        <c:axId val="197652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7634688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8077383435383485"/>
          <c:y val="0.36913303585115015"/>
          <c:w val="0.21922616564616509"/>
          <c:h val="0.2617339282976997"/>
        </c:manualLayout>
      </c:layout>
      <c:overlay val="1"/>
      <c:txPr>
        <a:bodyPr/>
        <a:lstStyle/>
        <a:p>
          <a:pPr>
            <a:defRPr sz="2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520AFC-36DF-4ED7-B80B-F2B07F822BB0}" type="doc">
      <dgm:prSet loTypeId="urn:microsoft.com/office/officeart/2005/8/layout/arrow2" loCatId="process" qsTypeId="urn:microsoft.com/office/officeart/2005/8/quickstyle/simple1" qsCatId="simple" csTypeId="urn:microsoft.com/office/officeart/2005/8/colors/colorful3" csCatId="colorful" phldr="1"/>
      <dgm:spPr/>
    </dgm:pt>
    <dgm:pt modelId="{B27190A7-E850-4EC8-AA92-12B6843263B4}">
      <dgm:prSet phldrT="[Текст]" custT="1"/>
      <dgm:spPr/>
      <dgm:t>
        <a:bodyPr/>
        <a:lstStyle/>
        <a:p>
          <a:r>
            <a:rPr lang="ru-RU" sz="2000" dirty="0" smtClean="0"/>
            <a:t>Младшая группа</a:t>
          </a:r>
          <a:endParaRPr lang="ru-RU" sz="2000" dirty="0"/>
        </a:p>
      </dgm:t>
    </dgm:pt>
    <dgm:pt modelId="{6EED4B19-99B1-418A-A8AC-831A90BFB20D}" type="parTrans" cxnId="{8E00EAFB-10E0-48AD-BA8D-3BEDC7B0CD35}">
      <dgm:prSet/>
      <dgm:spPr/>
      <dgm:t>
        <a:bodyPr/>
        <a:lstStyle/>
        <a:p>
          <a:endParaRPr lang="ru-RU"/>
        </a:p>
      </dgm:t>
    </dgm:pt>
    <dgm:pt modelId="{087CE8D2-133E-4618-A822-CF2C7D96DDCC}" type="sibTrans" cxnId="{8E00EAFB-10E0-48AD-BA8D-3BEDC7B0CD35}">
      <dgm:prSet/>
      <dgm:spPr/>
      <dgm:t>
        <a:bodyPr/>
        <a:lstStyle/>
        <a:p>
          <a:endParaRPr lang="ru-RU"/>
        </a:p>
      </dgm:t>
    </dgm:pt>
    <dgm:pt modelId="{3556673B-8736-4EE8-88EA-E395957A2A36}">
      <dgm:prSet phldrT="[Текст]" custT="1"/>
      <dgm:spPr/>
      <dgm:t>
        <a:bodyPr/>
        <a:lstStyle/>
        <a:p>
          <a:r>
            <a:rPr lang="ru-RU" sz="2000" dirty="0" smtClean="0"/>
            <a:t>Старшая группа</a:t>
          </a:r>
          <a:endParaRPr lang="ru-RU" sz="2000" dirty="0"/>
        </a:p>
      </dgm:t>
    </dgm:pt>
    <dgm:pt modelId="{B0760A3E-A8D0-4CF6-B1BB-F8F31366DF27}" type="parTrans" cxnId="{8531A1BF-1203-42A0-9987-9BA0378DC340}">
      <dgm:prSet/>
      <dgm:spPr/>
      <dgm:t>
        <a:bodyPr/>
        <a:lstStyle/>
        <a:p>
          <a:endParaRPr lang="ru-RU"/>
        </a:p>
      </dgm:t>
    </dgm:pt>
    <dgm:pt modelId="{81DA0FDF-BBF0-4F7C-B146-89AC563A653E}" type="sibTrans" cxnId="{8531A1BF-1203-42A0-9987-9BA0378DC340}">
      <dgm:prSet/>
      <dgm:spPr/>
      <dgm:t>
        <a:bodyPr/>
        <a:lstStyle/>
        <a:p>
          <a:endParaRPr lang="ru-RU"/>
        </a:p>
      </dgm:t>
    </dgm:pt>
    <dgm:pt modelId="{B94CD621-D4CF-48DB-84E7-9E9190CAB619}">
      <dgm:prSet phldrT="[Текст]" custT="1"/>
      <dgm:spPr/>
      <dgm:t>
        <a:bodyPr/>
        <a:lstStyle/>
        <a:p>
          <a:r>
            <a:rPr lang="ru-RU" sz="2000" dirty="0" smtClean="0"/>
            <a:t>Подготовительная группа</a:t>
          </a:r>
          <a:endParaRPr lang="ru-RU" sz="2000" dirty="0"/>
        </a:p>
      </dgm:t>
    </dgm:pt>
    <dgm:pt modelId="{E4BC7BAF-6DA0-4457-97DC-D15ABC2848C4}" type="parTrans" cxnId="{6EC08723-44D4-4FF3-898A-84A8A406497E}">
      <dgm:prSet/>
      <dgm:spPr/>
      <dgm:t>
        <a:bodyPr/>
        <a:lstStyle/>
        <a:p>
          <a:endParaRPr lang="ru-RU"/>
        </a:p>
      </dgm:t>
    </dgm:pt>
    <dgm:pt modelId="{31C877B8-1D6B-4EEA-B94E-F709DD88720A}" type="sibTrans" cxnId="{6EC08723-44D4-4FF3-898A-84A8A406497E}">
      <dgm:prSet/>
      <dgm:spPr/>
      <dgm:t>
        <a:bodyPr/>
        <a:lstStyle/>
        <a:p>
          <a:endParaRPr lang="ru-RU"/>
        </a:p>
      </dgm:t>
    </dgm:pt>
    <dgm:pt modelId="{58A037D5-EDA3-45E9-9D9D-97CAF2255BE2}">
      <dgm:prSet/>
      <dgm:spPr/>
      <dgm:t>
        <a:bodyPr/>
        <a:lstStyle/>
        <a:p>
          <a:endParaRPr lang="ru-RU" sz="800" dirty="0"/>
        </a:p>
      </dgm:t>
    </dgm:pt>
    <dgm:pt modelId="{68D27A54-D5F7-4042-921A-1AC67B837942}" type="parTrans" cxnId="{652BBD0D-2429-49AD-B3FA-4D28BAF35B68}">
      <dgm:prSet/>
      <dgm:spPr/>
      <dgm:t>
        <a:bodyPr/>
        <a:lstStyle/>
        <a:p>
          <a:endParaRPr lang="ru-RU"/>
        </a:p>
      </dgm:t>
    </dgm:pt>
    <dgm:pt modelId="{74C6ED1F-B04D-4FA1-B7B5-DDD5C8EE5FE6}" type="sibTrans" cxnId="{652BBD0D-2429-49AD-B3FA-4D28BAF35B68}">
      <dgm:prSet/>
      <dgm:spPr/>
      <dgm:t>
        <a:bodyPr/>
        <a:lstStyle/>
        <a:p>
          <a:endParaRPr lang="ru-RU"/>
        </a:p>
      </dgm:t>
    </dgm:pt>
    <dgm:pt modelId="{74AFA46C-3E1D-4268-BB15-45665BA47329}">
      <dgm:prSet custT="1"/>
      <dgm:spPr/>
      <dgm:t>
        <a:bodyPr/>
        <a:lstStyle/>
        <a:p>
          <a:r>
            <a:rPr lang="ru-RU" sz="2000" dirty="0" smtClean="0"/>
            <a:t>Средняя группа</a:t>
          </a:r>
          <a:endParaRPr lang="ru-RU" sz="2000" dirty="0"/>
        </a:p>
      </dgm:t>
    </dgm:pt>
    <dgm:pt modelId="{F80E9869-6E9B-4924-98A5-79BA7205E963}" type="parTrans" cxnId="{7CE1E205-B01A-44DA-835A-C42A062188BD}">
      <dgm:prSet/>
      <dgm:spPr/>
      <dgm:t>
        <a:bodyPr/>
        <a:lstStyle/>
        <a:p>
          <a:endParaRPr lang="ru-RU"/>
        </a:p>
      </dgm:t>
    </dgm:pt>
    <dgm:pt modelId="{F6E05AEA-BD0F-419E-8CEC-0BCA1CE40537}" type="sibTrans" cxnId="{7CE1E205-B01A-44DA-835A-C42A062188BD}">
      <dgm:prSet/>
      <dgm:spPr/>
      <dgm:t>
        <a:bodyPr/>
        <a:lstStyle/>
        <a:p>
          <a:endParaRPr lang="ru-RU"/>
        </a:p>
      </dgm:t>
    </dgm:pt>
    <dgm:pt modelId="{82BECBA1-A527-40EF-8184-326E35BA9916}" type="pres">
      <dgm:prSet presAssocID="{32520AFC-36DF-4ED7-B80B-F2B07F822BB0}" presName="arrowDiagram" presStyleCnt="0">
        <dgm:presLayoutVars>
          <dgm:chMax val="5"/>
          <dgm:dir/>
          <dgm:resizeHandles val="exact"/>
        </dgm:presLayoutVars>
      </dgm:prSet>
      <dgm:spPr/>
    </dgm:pt>
    <dgm:pt modelId="{1CBB2BC7-5150-47BF-88CF-8C291D68D35D}" type="pres">
      <dgm:prSet presAssocID="{32520AFC-36DF-4ED7-B80B-F2B07F822BB0}" presName="arrow" presStyleLbl="bgShp" presStyleIdx="0" presStyleCnt="1"/>
      <dgm:spPr/>
    </dgm:pt>
    <dgm:pt modelId="{E3372931-129E-4CC2-A034-6EBCF49FFFC5}" type="pres">
      <dgm:prSet presAssocID="{32520AFC-36DF-4ED7-B80B-F2B07F822BB0}" presName="arrowDiagram4" presStyleCnt="0"/>
      <dgm:spPr/>
    </dgm:pt>
    <dgm:pt modelId="{315EB503-1AE3-4673-8E21-C079D62B87FA}" type="pres">
      <dgm:prSet presAssocID="{B27190A7-E850-4EC8-AA92-12B6843263B4}" presName="bullet4a" presStyleLbl="node1" presStyleIdx="0" presStyleCnt="4"/>
      <dgm:spPr/>
    </dgm:pt>
    <dgm:pt modelId="{29ABC933-2E56-42CE-9027-61A97633AC52}" type="pres">
      <dgm:prSet presAssocID="{B27190A7-E850-4EC8-AA92-12B6843263B4}" presName="textBox4a" presStyleLbl="revTx" presStyleIdx="0" presStyleCnt="4" custScaleX="121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EC6CD-34C7-4A1C-8CD7-AB26826A8687}" type="pres">
      <dgm:prSet presAssocID="{74AFA46C-3E1D-4268-BB15-45665BA47329}" presName="bullet4b" presStyleLbl="node1" presStyleIdx="1" presStyleCnt="4"/>
      <dgm:spPr/>
    </dgm:pt>
    <dgm:pt modelId="{4E841B98-073B-40F7-B0A1-01E7691D5246}" type="pres">
      <dgm:prSet presAssocID="{74AFA46C-3E1D-4268-BB15-45665BA47329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012B6-A816-47B7-93D3-6D086CEFFD1C}" type="pres">
      <dgm:prSet presAssocID="{3556673B-8736-4EE8-88EA-E395957A2A36}" presName="bullet4c" presStyleLbl="node1" presStyleIdx="2" presStyleCnt="4"/>
      <dgm:spPr/>
    </dgm:pt>
    <dgm:pt modelId="{B6D71708-4892-4722-8F99-36A781EBB4EA}" type="pres">
      <dgm:prSet presAssocID="{3556673B-8736-4EE8-88EA-E395957A2A36}" presName="textBox4c" presStyleLbl="revTx" presStyleIdx="2" presStyleCnt="4" custScaleY="86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6EB3A-01CF-41E8-A7DE-B5543C464C91}" type="pres">
      <dgm:prSet presAssocID="{B94CD621-D4CF-48DB-84E7-9E9190CAB619}" presName="bullet4d" presStyleLbl="node1" presStyleIdx="3" presStyleCnt="4"/>
      <dgm:spPr/>
    </dgm:pt>
    <dgm:pt modelId="{E5A615C6-5E14-4B09-9FDC-30FB037734B8}" type="pres">
      <dgm:prSet presAssocID="{B94CD621-D4CF-48DB-84E7-9E9190CAB619}" presName="textBox4d" presStyleLbl="revTx" presStyleIdx="3" presStyleCnt="4" custScaleX="175946" custScaleY="81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19ECE6-3BFF-4F77-93DA-2C5002DD8F32}" type="presOf" srcId="{32520AFC-36DF-4ED7-B80B-F2B07F822BB0}" destId="{82BECBA1-A527-40EF-8184-326E35BA9916}" srcOrd="0" destOrd="0" presId="urn:microsoft.com/office/officeart/2005/8/layout/arrow2"/>
    <dgm:cxn modelId="{2FF033E0-8996-4D0C-BDE3-2C05B7435F3F}" type="presOf" srcId="{3556673B-8736-4EE8-88EA-E395957A2A36}" destId="{B6D71708-4892-4722-8F99-36A781EBB4EA}" srcOrd="0" destOrd="0" presId="urn:microsoft.com/office/officeart/2005/8/layout/arrow2"/>
    <dgm:cxn modelId="{7CE1E205-B01A-44DA-835A-C42A062188BD}" srcId="{32520AFC-36DF-4ED7-B80B-F2B07F822BB0}" destId="{74AFA46C-3E1D-4268-BB15-45665BA47329}" srcOrd="1" destOrd="0" parTransId="{F80E9869-6E9B-4924-98A5-79BA7205E963}" sibTransId="{F6E05AEA-BD0F-419E-8CEC-0BCA1CE40537}"/>
    <dgm:cxn modelId="{B59EE65E-92EE-4670-833D-2007CCB96B41}" type="presOf" srcId="{74AFA46C-3E1D-4268-BB15-45665BA47329}" destId="{4E841B98-073B-40F7-B0A1-01E7691D5246}" srcOrd="0" destOrd="0" presId="urn:microsoft.com/office/officeart/2005/8/layout/arrow2"/>
    <dgm:cxn modelId="{8E00EAFB-10E0-48AD-BA8D-3BEDC7B0CD35}" srcId="{32520AFC-36DF-4ED7-B80B-F2B07F822BB0}" destId="{B27190A7-E850-4EC8-AA92-12B6843263B4}" srcOrd="0" destOrd="0" parTransId="{6EED4B19-99B1-418A-A8AC-831A90BFB20D}" sibTransId="{087CE8D2-133E-4618-A822-CF2C7D96DDCC}"/>
    <dgm:cxn modelId="{652BBD0D-2429-49AD-B3FA-4D28BAF35B68}" srcId="{B27190A7-E850-4EC8-AA92-12B6843263B4}" destId="{58A037D5-EDA3-45E9-9D9D-97CAF2255BE2}" srcOrd="0" destOrd="0" parTransId="{68D27A54-D5F7-4042-921A-1AC67B837942}" sibTransId="{74C6ED1F-B04D-4FA1-B7B5-DDD5C8EE5FE6}"/>
    <dgm:cxn modelId="{48D53E5E-6074-4F67-8B64-FFA5A45E05EB}" type="presOf" srcId="{B27190A7-E850-4EC8-AA92-12B6843263B4}" destId="{29ABC933-2E56-42CE-9027-61A97633AC52}" srcOrd="0" destOrd="0" presId="urn:microsoft.com/office/officeart/2005/8/layout/arrow2"/>
    <dgm:cxn modelId="{8531A1BF-1203-42A0-9987-9BA0378DC340}" srcId="{32520AFC-36DF-4ED7-B80B-F2B07F822BB0}" destId="{3556673B-8736-4EE8-88EA-E395957A2A36}" srcOrd="2" destOrd="0" parTransId="{B0760A3E-A8D0-4CF6-B1BB-F8F31366DF27}" sibTransId="{81DA0FDF-BBF0-4F7C-B146-89AC563A653E}"/>
    <dgm:cxn modelId="{30A61FCC-75EB-48E2-9A12-0C3183021C22}" type="presOf" srcId="{58A037D5-EDA3-45E9-9D9D-97CAF2255BE2}" destId="{29ABC933-2E56-42CE-9027-61A97633AC52}" srcOrd="0" destOrd="1" presId="urn:microsoft.com/office/officeart/2005/8/layout/arrow2"/>
    <dgm:cxn modelId="{6EC08723-44D4-4FF3-898A-84A8A406497E}" srcId="{32520AFC-36DF-4ED7-B80B-F2B07F822BB0}" destId="{B94CD621-D4CF-48DB-84E7-9E9190CAB619}" srcOrd="3" destOrd="0" parTransId="{E4BC7BAF-6DA0-4457-97DC-D15ABC2848C4}" sibTransId="{31C877B8-1D6B-4EEA-B94E-F709DD88720A}"/>
    <dgm:cxn modelId="{2A9D178B-C760-4CE5-8503-FE7F268F613D}" type="presOf" srcId="{B94CD621-D4CF-48DB-84E7-9E9190CAB619}" destId="{E5A615C6-5E14-4B09-9FDC-30FB037734B8}" srcOrd="0" destOrd="0" presId="urn:microsoft.com/office/officeart/2005/8/layout/arrow2"/>
    <dgm:cxn modelId="{AB6ACE01-0560-40E7-BD39-4D5B6400520E}" type="presParOf" srcId="{82BECBA1-A527-40EF-8184-326E35BA9916}" destId="{1CBB2BC7-5150-47BF-88CF-8C291D68D35D}" srcOrd="0" destOrd="0" presId="urn:microsoft.com/office/officeart/2005/8/layout/arrow2"/>
    <dgm:cxn modelId="{0C6EF1AB-6283-4D27-A5E1-06AF6F18677C}" type="presParOf" srcId="{82BECBA1-A527-40EF-8184-326E35BA9916}" destId="{E3372931-129E-4CC2-A034-6EBCF49FFFC5}" srcOrd="1" destOrd="0" presId="urn:microsoft.com/office/officeart/2005/8/layout/arrow2"/>
    <dgm:cxn modelId="{E8531D9A-A96A-4DA9-B5BA-21B635566B86}" type="presParOf" srcId="{E3372931-129E-4CC2-A034-6EBCF49FFFC5}" destId="{315EB503-1AE3-4673-8E21-C079D62B87FA}" srcOrd="0" destOrd="0" presId="urn:microsoft.com/office/officeart/2005/8/layout/arrow2"/>
    <dgm:cxn modelId="{8FA7D5E7-EAF9-4C66-9222-91A639A75D74}" type="presParOf" srcId="{E3372931-129E-4CC2-A034-6EBCF49FFFC5}" destId="{29ABC933-2E56-42CE-9027-61A97633AC52}" srcOrd="1" destOrd="0" presId="urn:microsoft.com/office/officeart/2005/8/layout/arrow2"/>
    <dgm:cxn modelId="{B10E7753-2531-4FA4-A9B6-0BA7FDDE3C26}" type="presParOf" srcId="{E3372931-129E-4CC2-A034-6EBCF49FFFC5}" destId="{519EC6CD-34C7-4A1C-8CD7-AB26826A8687}" srcOrd="2" destOrd="0" presId="urn:microsoft.com/office/officeart/2005/8/layout/arrow2"/>
    <dgm:cxn modelId="{964F3B5F-BBF8-49DF-9C99-9F6A4B9D5821}" type="presParOf" srcId="{E3372931-129E-4CC2-A034-6EBCF49FFFC5}" destId="{4E841B98-073B-40F7-B0A1-01E7691D5246}" srcOrd="3" destOrd="0" presId="urn:microsoft.com/office/officeart/2005/8/layout/arrow2"/>
    <dgm:cxn modelId="{0D7CD444-8947-4882-995D-961593E46FE0}" type="presParOf" srcId="{E3372931-129E-4CC2-A034-6EBCF49FFFC5}" destId="{E0E012B6-A816-47B7-93D3-6D086CEFFD1C}" srcOrd="4" destOrd="0" presId="urn:microsoft.com/office/officeart/2005/8/layout/arrow2"/>
    <dgm:cxn modelId="{6D7CA33C-FDC8-41EA-83A4-18E5A15D06D6}" type="presParOf" srcId="{E3372931-129E-4CC2-A034-6EBCF49FFFC5}" destId="{B6D71708-4892-4722-8F99-36A781EBB4EA}" srcOrd="5" destOrd="0" presId="urn:microsoft.com/office/officeart/2005/8/layout/arrow2"/>
    <dgm:cxn modelId="{0BB7C681-D8A8-4D1C-B09B-F193B680835C}" type="presParOf" srcId="{E3372931-129E-4CC2-A034-6EBCF49FFFC5}" destId="{3596EB3A-01CF-41E8-A7DE-B5543C464C91}" srcOrd="6" destOrd="0" presId="urn:microsoft.com/office/officeart/2005/8/layout/arrow2"/>
    <dgm:cxn modelId="{5765B561-3CE1-4093-B4E5-1D56F53DA8CE}" type="presParOf" srcId="{E3372931-129E-4CC2-A034-6EBCF49FFFC5}" destId="{E5A615C6-5E14-4B09-9FDC-30FB037734B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B2BC7-5150-47BF-88CF-8C291D68D35D}">
      <dsp:nvSpPr>
        <dsp:cNvPr id="0" name=""/>
        <dsp:cNvSpPr/>
      </dsp:nvSpPr>
      <dsp:spPr>
        <a:xfrm>
          <a:off x="-71794" y="283531"/>
          <a:ext cx="7272808" cy="454550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5EB503-1AE3-4673-8E21-C079D62B87FA}">
      <dsp:nvSpPr>
        <dsp:cNvPr id="0" name=""/>
        <dsp:cNvSpPr/>
      </dsp:nvSpPr>
      <dsp:spPr>
        <a:xfrm>
          <a:off x="644576" y="3663569"/>
          <a:ext cx="167274" cy="1672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BC933-2E56-42CE-9027-61A97633AC52}">
      <dsp:nvSpPr>
        <dsp:cNvPr id="0" name=""/>
        <dsp:cNvSpPr/>
      </dsp:nvSpPr>
      <dsp:spPr>
        <a:xfrm>
          <a:off x="595920" y="3747206"/>
          <a:ext cx="1508236" cy="1081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63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Младшая группа</a:t>
          </a:r>
          <a:endParaRPr lang="ru-RU" sz="2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</dsp:txBody>
      <dsp:txXfrm>
        <a:off x="595920" y="3747206"/>
        <a:ext cx="1508236" cy="1081830"/>
      </dsp:txXfrm>
    </dsp:sp>
    <dsp:sp modelId="{519EC6CD-34C7-4A1C-8CD7-AB26826A8687}">
      <dsp:nvSpPr>
        <dsp:cNvPr id="0" name=""/>
        <dsp:cNvSpPr/>
      </dsp:nvSpPr>
      <dsp:spPr>
        <a:xfrm>
          <a:off x="1826408" y="2606284"/>
          <a:ext cx="290912" cy="290912"/>
        </a:xfrm>
        <a:prstGeom prst="ellipse">
          <a:avLst/>
        </a:prstGeom>
        <a:solidFill>
          <a:schemeClr val="accent3">
            <a:hueOff val="-2290779"/>
            <a:satOff val="-19457"/>
            <a:lumOff val="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41B98-073B-40F7-B0A1-01E7691D5246}">
      <dsp:nvSpPr>
        <dsp:cNvPr id="0" name=""/>
        <dsp:cNvSpPr/>
      </dsp:nvSpPr>
      <dsp:spPr>
        <a:xfrm>
          <a:off x="1971864" y="2751740"/>
          <a:ext cx="1527289" cy="207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14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Средняя группа</a:t>
          </a:r>
          <a:endParaRPr lang="ru-RU" sz="2000" kern="1200" dirty="0"/>
        </a:p>
      </dsp:txBody>
      <dsp:txXfrm>
        <a:off x="1971864" y="2751740"/>
        <a:ext cx="1527289" cy="2077295"/>
      </dsp:txXfrm>
    </dsp:sp>
    <dsp:sp modelId="{E0E012B6-A816-47B7-93D3-6D086CEFFD1C}">
      <dsp:nvSpPr>
        <dsp:cNvPr id="0" name=""/>
        <dsp:cNvSpPr/>
      </dsp:nvSpPr>
      <dsp:spPr>
        <a:xfrm>
          <a:off x="3335515" y="1827184"/>
          <a:ext cx="385458" cy="385458"/>
        </a:xfrm>
        <a:prstGeom prst="ellipse">
          <a:avLst/>
        </a:prstGeom>
        <a:solidFill>
          <a:schemeClr val="accent3">
            <a:hueOff val="-4581557"/>
            <a:satOff val="-38914"/>
            <a:lumOff val="1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71708-4892-4722-8F99-36A781EBB4EA}">
      <dsp:nvSpPr>
        <dsp:cNvPr id="0" name=""/>
        <dsp:cNvSpPr/>
      </dsp:nvSpPr>
      <dsp:spPr>
        <a:xfrm>
          <a:off x="3528245" y="2212648"/>
          <a:ext cx="1527289" cy="2423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24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Старшая группа</a:t>
          </a:r>
          <a:endParaRPr lang="ru-RU" sz="2000" kern="1200" dirty="0"/>
        </a:p>
      </dsp:txBody>
      <dsp:txXfrm>
        <a:off x="3528245" y="2212648"/>
        <a:ext cx="1527289" cy="2423654"/>
      </dsp:txXfrm>
    </dsp:sp>
    <dsp:sp modelId="{3596EB3A-01CF-41E8-A7DE-B5543C464C91}">
      <dsp:nvSpPr>
        <dsp:cNvPr id="0" name=""/>
        <dsp:cNvSpPr/>
      </dsp:nvSpPr>
      <dsp:spPr>
        <a:xfrm>
          <a:off x="4979170" y="1311724"/>
          <a:ext cx="516369" cy="516369"/>
        </a:xfrm>
        <a:prstGeom prst="ellipse">
          <a:avLst/>
        </a:prstGeom>
        <a:solidFill>
          <a:schemeClr val="accent3">
            <a:hueOff val="-6872335"/>
            <a:satOff val="-58371"/>
            <a:lumOff val="1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615C6-5E14-4B09-9FDC-30FB037734B8}">
      <dsp:nvSpPr>
        <dsp:cNvPr id="0" name=""/>
        <dsp:cNvSpPr/>
      </dsp:nvSpPr>
      <dsp:spPr>
        <a:xfrm>
          <a:off x="4657397" y="1869015"/>
          <a:ext cx="2687205" cy="2660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61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Подготовительная группа</a:t>
          </a:r>
          <a:endParaRPr lang="ru-RU" sz="2000" kern="1200" dirty="0"/>
        </a:p>
      </dsp:txBody>
      <dsp:txXfrm>
        <a:off x="4657397" y="1869015"/>
        <a:ext cx="2687205" cy="2660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23D21-3CA5-4265-8EB0-8BA840EFA891}" type="datetimeFigureOut">
              <a:rPr lang="ru-RU" smtClean="0"/>
              <a:t>22.08.2013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607B8-16D6-4B49-B122-45C9A8B75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92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August 22,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August 22,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August 22,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August 22,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August 22,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August 22,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August 22,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August 22,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August 22,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August 22,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August 22,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August 22,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&#1055;&#1077;&#1088;&#1089;&#1087;&#1077;&#1082;&#1090;&#1080;&#1074;&#1085;&#1086;&#1077;%20&#1087;&#1083;&#1072;&#1085;&#1080;&#1088;&#1086;&#1074;&#1072;&#1085;&#1080;&#1077;%20&#1074;%20&#1089;&#1090;&#1072;&#1088;&#1096;&#1077;&#1081;%20&#1075;&#1088;&#1091;&#1087;&#1087;&#1077;%20&#1087;&#1072;&#1083;&#1100;&#1095;&#1080;&#1082;&#1086;&#1074;&#1099;&#1077;%20&#1080;&#1075;&#1088;&#1099;&#1047;&#1072;&#1081;&#1094;&#1077;&#1074;&#1072;&#1053;.&#1042;..doc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112" y="260648"/>
            <a:ext cx="6563200" cy="1728191"/>
          </a:xfrm>
        </p:spPr>
        <p:txBody>
          <a:bodyPr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МУНИЦИПАЛЬНОЕ БЮДЖЕТНОЕ ДОШКОЛЬНОЕ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ОБРАЗОВАТЕЛЬНОЕ УЧРЕЖДЕНИЕ – ДЕТСКИЙ САД 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г. ТАТАРСКА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064895" cy="446449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«развитие познавательной активности детей дошкольного возраста посредством пальчиковых игр и упражнений»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Самоанализ  воспитателя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квалификационной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категории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Зайцевой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Натальи Васильевны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629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360040"/>
          </a:xfrm>
        </p:spPr>
        <p:txBody>
          <a:bodyPr/>
          <a:lstStyle/>
          <a:p>
            <a:r>
              <a:rPr lang="ru-RU" sz="2400" dirty="0" smtClean="0"/>
              <a:t>Мониторинг: физическое развитие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46675069"/>
              </p:ext>
            </p:extLst>
          </p:nvPr>
        </p:nvGraphicFramePr>
        <p:xfrm>
          <a:off x="395536" y="-315416"/>
          <a:ext cx="842493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67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648072"/>
          </a:xfrm>
        </p:spPr>
        <p:txBody>
          <a:bodyPr/>
          <a:lstStyle/>
          <a:p>
            <a:r>
              <a:rPr lang="ru-RU" sz="2400" dirty="0" smtClean="0"/>
              <a:t>Мониторинг: художественное – эстетическое развитие.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91740222"/>
              </p:ext>
            </p:extLst>
          </p:nvPr>
        </p:nvGraphicFramePr>
        <p:xfrm>
          <a:off x="683568" y="260648"/>
          <a:ext cx="8208912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927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712968" cy="576064"/>
          </a:xfrm>
        </p:spPr>
        <p:txBody>
          <a:bodyPr/>
          <a:lstStyle/>
          <a:p>
            <a:r>
              <a:rPr lang="ru-RU" sz="2400" dirty="0" smtClean="0"/>
              <a:t>Мониторинг: социально – нравственное направление.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96108253"/>
              </p:ext>
            </p:extLst>
          </p:nvPr>
        </p:nvGraphicFramePr>
        <p:xfrm>
          <a:off x="683568" y="0"/>
          <a:ext cx="8064896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978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9" y="620689"/>
            <a:ext cx="2880320" cy="648072"/>
          </a:xfrm>
        </p:spPr>
        <p:txBody>
          <a:bodyPr/>
          <a:lstStyle/>
          <a:p>
            <a:r>
              <a:rPr lang="ru-RU" dirty="0" err="1" smtClean="0"/>
              <a:t>Песпективы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1" y="1556792"/>
            <a:ext cx="5040559" cy="29523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1.Нетрадиционная техника, способствующая развитию ручной умелости( </a:t>
            </a:r>
            <a:r>
              <a:rPr lang="ru-RU" sz="1800" dirty="0" err="1" smtClean="0"/>
              <a:t>ниткография</a:t>
            </a:r>
            <a:r>
              <a:rPr lang="ru-RU" sz="1800" dirty="0" smtClean="0"/>
              <a:t>, </a:t>
            </a:r>
            <a:r>
              <a:rPr lang="ru-RU" sz="1800" dirty="0" err="1" smtClean="0"/>
              <a:t>кляксография</a:t>
            </a:r>
            <a:r>
              <a:rPr lang="ru-RU" sz="1800" dirty="0" smtClean="0"/>
              <a:t>, рисование солью, штампы).</a:t>
            </a:r>
          </a:p>
          <a:p>
            <a:r>
              <a:rPr lang="ru-RU" sz="1800" dirty="0" smtClean="0"/>
              <a:t>2.Пространственная ориентировка</a:t>
            </a:r>
          </a:p>
          <a:p>
            <a:r>
              <a:rPr lang="ru-RU" sz="1800" dirty="0" smtClean="0"/>
              <a:t>(ритмический рисунок).</a:t>
            </a:r>
          </a:p>
          <a:p>
            <a:r>
              <a:rPr lang="ru-RU" sz="1800" dirty="0" smtClean="0"/>
              <a:t>3. </a:t>
            </a:r>
            <a:r>
              <a:rPr lang="ru-RU" sz="1800" dirty="0" err="1" smtClean="0"/>
              <a:t>Логоритмика</a:t>
            </a:r>
            <a:r>
              <a:rPr lang="ru-RU" sz="1800" dirty="0" smtClean="0"/>
              <a:t> (элементы).</a:t>
            </a:r>
            <a:endParaRPr lang="ru-RU" sz="1800" dirty="0"/>
          </a:p>
          <a:p>
            <a:endParaRPr lang="ru-RU" sz="1800" dirty="0"/>
          </a:p>
        </p:txBody>
      </p:sp>
      <p:pic>
        <p:nvPicPr>
          <p:cNvPr id="3074" name="Picture 2" descr="I:\201302A1\1302201332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2"/>
          <a:stretch/>
        </p:blipFill>
        <p:spPr bwMode="auto">
          <a:xfrm>
            <a:off x="395536" y="4405689"/>
            <a:ext cx="4511824" cy="236867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r="7631"/>
          <a:stretch/>
        </p:blipFill>
        <p:spPr bwMode="auto">
          <a:xfrm>
            <a:off x="5220072" y="3379160"/>
            <a:ext cx="3645279" cy="3395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3" t="11731"/>
          <a:stretch/>
        </p:blipFill>
        <p:spPr bwMode="auto">
          <a:xfrm rot="584472">
            <a:off x="4810863" y="365801"/>
            <a:ext cx="4627719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9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Приложение.</a:t>
            </a:r>
            <a:br>
              <a:rPr lang="ru-RU" dirty="0" smtClean="0"/>
            </a:br>
            <a:r>
              <a:rPr lang="ru-RU" sz="2000" dirty="0" smtClean="0">
                <a:latin typeface="+mn-lt"/>
              </a:rPr>
              <a:t>Методические рекомендации:</a:t>
            </a:r>
            <a:endParaRPr lang="ru-RU" sz="2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4680520" cy="49744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1. Обсудить  содержание игры,  отработать необходимые жесты, комбинации пальцев, движения. </a:t>
            </a:r>
          </a:p>
          <a:p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2.Перед выполнением упражнений разогреть ладони. Упражнения выполнять в доступном темпе. </a:t>
            </a:r>
          </a:p>
          <a:p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4.Следить за правильной постановкой кисти руки, точно переключаться с одного движения на другое.</a:t>
            </a:r>
          </a:p>
          <a:p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5.Упражнения выполнять детьми легко, без чрезмерного напряжения мышц руки. </a:t>
            </a:r>
          </a:p>
          <a:p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6. Каждое занятие имеет своё название, длится несколько минут и повторяется в течение дня 2 – 3 раза.</a:t>
            </a:r>
          </a:p>
          <a:p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7. Постепенно текст разучить наизусть, соотнося слова с движением.</a:t>
            </a:r>
          </a:p>
          <a:p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8.Никогда не принуждать!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979" y="188640"/>
            <a:ext cx="4130913" cy="31683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7" y="3540239"/>
            <a:ext cx="4318683" cy="331236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32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120680"/>
          </a:xfrm>
        </p:spPr>
        <p:txBody>
          <a:bodyPr/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Обучение Пальчиковым играм.  </a:t>
            </a:r>
            <a:r>
              <a:rPr lang="ru-RU" sz="1800" i="1" dirty="0" smtClean="0"/>
              <a:t>Принцип: от простого к сложному.</a:t>
            </a:r>
            <a:br>
              <a:rPr lang="ru-RU" sz="1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младшая группа: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составление простых фигур из пальцев и ладоней (колечко, ковшик);</a:t>
            </a:r>
            <a:r>
              <a:rPr lang="ru-RU" sz="16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простые фигуры из пальчиков оной руки (зайчик, коза);</a:t>
            </a:r>
            <a:b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 согласованные действия двумя руками (домик, ворота)</a:t>
            </a:r>
            <a:b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Игры: «Ладушки», «Колечки», «Сорока - белобока» и др.</a:t>
            </a:r>
            <a:b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Гимнастика: «Карусель», «Весна» и др.</a:t>
            </a:r>
            <a:b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Средняя группа: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выполняют фигуру животного сначала одной рукой, а затем другой, потом двумя руками вместе: «Бабочки».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Игры: «Считаем пальчики», «Лягушки» и др.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Старшая группа: Дети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выполняют разные фигуры и движения правой и левой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рукой «Солнышко».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сжимают и разжимают пальцы обеих рук вместе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поочерёдно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составляют фигуру из обеих рук, совмещая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пальцы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выполнении фигуры обращается внимание на правильное положение пальцев, кисти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Игры: «Дождик», «Мы делили апельсин», и др.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Подготовительная группа: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Дети рассказывают руками стихи,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 частой сменой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фигур  По алгоритму, Совмещают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пальцы одной руки поочерёдно (1 – 2, 1 – 3, 1 – 4, 1 – 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Затем другой рукой обеими руками параллельно.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Составляют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 пальцев фигурки животных с использованием дополнительных материалов (шарик, платочек, карандаш и т.д.)	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Игры: »Олень и зайчик», »Дружба» и др.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Перспективное планирование: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hlinkClick r:id="rId2" action="ppaction://hlinkfile"/>
              </a:rPr>
              <a:t>Перспективное планирование в старшей  группе: пальчиковая гимнастика, игры, упражнения. ЗайцеваН.В..</a:t>
            </a:r>
            <a:r>
              <a:rPr lang="ru-RU" sz="1800" dirty="0" err="1" smtClean="0">
                <a:hlinkClick r:id="rId2" action="ppaction://hlinkfile"/>
              </a:rPr>
              <a:t>docx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7"/>
            <a:ext cx="7650852" cy="43126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211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Литература:</a:t>
            </a:r>
          </a:p>
          <a:p>
            <a:pPr lvl="0"/>
            <a:r>
              <a:rPr lang="ru-RU" dirty="0">
                <a:latin typeface="Calibri" pitchFamily="34" charset="0"/>
                <a:cs typeface="Calibri" pitchFamily="34" charset="0"/>
              </a:rPr>
              <a:t>Журнал «Воспитатель ДОУ» № 8/2010 год с. 38;</a:t>
            </a:r>
          </a:p>
          <a:p>
            <a:pPr lvl="0"/>
            <a:r>
              <a:rPr lang="ru-RU" dirty="0">
                <a:latin typeface="Calibri" pitchFamily="34" charset="0"/>
                <a:cs typeface="Calibri" pitchFamily="34" charset="0"/>
              </a:rPr>
              <a:t>Журнал «Воспитатель ДОУ» №10/2011 год, с. 64;</a:t>
            </a:r>
          </a:p>
          <a:p>
            <a:pPr lvl="0"/>
            <a:r>
              <a:rPr lang="ru-RU" dirty="0">
                <a:latin typeface="Calibri" pitchFamily="34" charset="0"/>
                <a:cs typeface="Calibri" pitchFamily="34" charset="0"/>
              </a:rPr>
              <a:t>Журнал «Ребёнок в детском саду» №3/2011 год, с. 85;</a:t>
            </a:r>
          </a:p>
          <a:p>
            <a:pPr lvl="0"/>
            <a:r>
              <a:rPr lang="ru-RU" dirty="0">
                <a:latin typeface="Calibri" pitchFamily="34" charset="0"/>
                <a:cs typeface="Calibri" pitchFamily="34" charset="0"/>
              </a:rPr>
              <a:t>Журнал «Дошкольное воспитание» №2/2005 год, с.76;</a:t>
            </a:r>
          </a:p>
          <a:p>
            <a:pPr lvl="0"/>
            <a:r>
              <a:rPr lang="ru-RU" dirty="0">
                <a:latin typeface="Calibri" pitchFamily="34" charset="0"/>
                <a:cs typeface="Calibri" pitchFamily="34" charset="0"/>
              </a:rPr>
              <a:t>Е.А.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Янушко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«Развитие мелкой моторики рук у детей раннего возраста»  Издательство Москва «Мозаика-синтез» 2009 год;</a:t>
            </a:r>
          </a:p>
          <a:p>
            <a:pPr lvl="0"/>
            <a:r>
              <a:rPr lang="ru-RU" dirty="0">
                <a:latin typeface="Calibri" pitchFamily="34" charset="0"/>
                <a:cs typeface="Calibri" pitchFamily="34" charset="0"/>
              </a:rPr>
              <a:t>Ю. Соколова «Игры с пальчиками» Москва «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Эксмо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» 2004 год;</a:t>
            </a:r>
          </a:p>
          <a:p>
            <a:pPr lvl="0"/>
            <a:r>
              <a:rPr lang="ru-RU" dirty="0">
                <a:latin typeface="Calibri" pitchFamily="34" charset="0"/>
                <a:cs typeface="Calibri" pitchFamily="34" charset="0"/>
              </a:rPr>
              <a:t>Т.В. Иванова «развитие связной речи. Младшая группа» Издательско-торговый дом «Корифей» 2009 год;</a:t>
            </a:r>
          </a:p>
          <a:p>
            <a:pPr lvl="0"/>
            <a:r>
              <a:rPr lang="ru-RU" dirty="0">
                <a:latin typeface="Calibri" pitchFamily="34" charset="0"/>
                <a:cs typeface="Calibri" pitchFamily="34" charset="0"/>
              </a:rPr>
              <a:t>А.Г. Савушкина «Развитие мелкой моторики (пальчиковая гимнастика) Младшая и средняя группы» Издательско-торговый дом «Корифей»;</a:t>
            </a:r>
          </a:p>
          <a:p>
            <a:pPr lvl="0"/>
            <a:r>
              <a:rPr lang="ru-RU" dirty="0">
                <a:latin typeface="Calibri" pitchFamily="34" charset="0"/>
                <a:cs typeface="Calibri" pitchFamily="34" charset="0"/>
              </a:rPr>
              <a:t>А.Е. Белая, В.И.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Мирясова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«Пальчиковые игры для развития речи дошкольников» Москва «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Астрель</a:t>
            </a:r>
            <a:r>
              <a:rPr lang="ru-RU" dirty="0">
                <a:latin typeface="Calibri" pitchFamily="34" charset="0"/>
                <a:cs typeface="Calibri" pitchFamily="34" charset="0"/>
              </a:rPr>
              <a:t>» 2002 год;</a:t>
            </a:r>
          </a:p>
          <a:p>
            <a:pPr lvl="0"/>
            <a:r>
              <a:rPr lang="ru-RU" dirty="0">
                <a:latin typeface="Calibri" pitchFamily="34" charset="0"/>
                <a:cs typeface="Calibri" pitchFamily="34" charset="0"/>
              </a:rPr>
              <a:t> Т.Л. Чернова «500 Оригинальных пальчиковых игр» Издательство «Клуб семейного досуга» Харьков 2012 год;</a:t>
            </a:r>
          </a:p>
          <a:p>
            <a:pPr lvl="0"/>
            <a:r>
              <a:rPr lang="ru-RU" dirty="0">
                <a:latin typeface="Calibri" pitchFamily="34" charset="0"/>
                <a:cs typeface="Calibri" pitchFamily="34" charset="0"/>
              </a:rPr>
              <a:t>Д. Попова «Лучшие игры для развития ребёнка и подготовки к школе» Питер, 2010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год;</a:t>
            </a:r>
            <a:endParaRPr lang="ru-RU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dirty="0">
                <a:latin typeface="Calibri" pitchFamily="34" charset="0"/>
                <a:cs typeface="Calibri" pitchFamily="34" charset="0"/>
              </a:rPr>
              <a:t>Е. Максимова. О. Рахматуллина «Готовим пальчики к письму» Москва, Обруч 2011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год;</a:t>
            </a:r>
            <a:endParaRPr lang="ru-RU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dirty="0">
                <a:latin typeface="Calibri" pitchFamily="34" charset="0"/>
                <a:cs typeface="Calibri" pitchFamily="34" charset="0"/>
              </a:rPr>
              <a:t>Александрова Т.В. «Сказки на кончиках пальцев. Пальчиковые игры по мотивам народных песен и сказок» / Т.В. Александрова « Дошкольная педагогика» 2008 №7. </a:t>
            </a:r>
          </a:p>
          <a:p>
            <a:pPr lvl="0"/>
            <a:r>
              <a:rPr lang="ru-RU" dirty="0">
                <a:latin typeface="Calibri" pitchFamily="34" charset="0"/>
                <a:cs typeface="Calibri" pitchFamily="34" charset="0"/>
              </a:rPr>
              <a:t>Лопухина И.С. «Логопедия – речь, ритм, движение» Пособие для логопедов и родителей / И.С. Лопухина. – СПб.: Дельта, 1997г. </a:t>
            </a:r>
          </a:p>
          <a:p>
            <a:pPr lvl="0"/>
            <a:r>
              <a:rPr lang="ru-RU" dirty="0">
                <a:latin typeface="Calibri" pitchFamily="34" charset="0"/>
                <a:cs typeface="Calibri" pitchFamily="34" charset="0"/>
              </a:rPr>
              <a:t> Любина Г. «Как учить стихи… играючи» / Г. Любина  «Дошкольное воспитание» 2000 №1.</a:t>
            </a: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 </a:t>
            </a:r>
          </a:p>
          <a:p>
            <a:r>
              <a:rPr lang="ru-RU" dirty="0"/>
              <a:t>      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101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399" y="1726737"/>
            <a:ext cx="5650992" cy="1207509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Спасибо за внимание!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2348880"/>
          </a:xfrm>
        </p:spPr>
        <p:txBody>
          <a:bodyPr/>
          <a:lstStyle/>
          <a:p>
            <a:r>
              <a:rPr lang="ru-RU" sz="2800" dirty="0" smtClean="0">
                <a:latin typeface="+mn-lt"/>
                <a:ea typeface="Calibri"/>
                <a:cs typeface="Times New Roman"/>
              </a:rPr>
              <a:t>  В.А</a:t>
            </a:r>
            <a:r>
              <a:rPr lang="ru-RU" sz="2800" dirty="0">
                <a:latin typeface="+mn-lt"/>
                <a:ea typeface="Calibri"/>
                <a:cs typeface="Times New Roman"/>
              </a:rPr>
              <a:t>. </a:t>
            </a:r>
            <a:r>
              <a:rPr lang="ru-RU" sz="2800" dirty="0" smtClean="0">
                <a:latin typeface="+mn-lt"/>
                <a:ea typeface="Calibri"/>
                <a:cs typeface="Times New Roman"/>
              </a:rPr>
              <a:t>Сухомлинский</a:t>
            </a:r>
            <a:r>
              <a:rPr lang="ru-RU" sz="2800" dirty="0">
                <a:latin typeface="+mn-lt"/>
                <a:ea typeface="Calibri"/>
                <a:cs typeface="Times New Roman"/>
              </a:rPr>
              <a:t/>
            </a:r>
            <a:br>
              <a:rPr lang="ru-RU" sz="2800" dirty="0">
                <a:latin typeface="+mn-lt"/>
                <a:ea typeface="Calibri"/>
                <a:cs typeface="Times New Roman"/>
              </a:rPr>
            </a:br>
            <a:r>
              <a:rPr lang="ru-RU" sz="2800" dirty="0" smtClean="0">
                <a:latin typeface="+mn-lt"/>
                <a:ea typeface="Calibri"/>
                <a:cs typeface="Times New Roman"/>
              </a:rPr>
              <a:t>  </a:t>
            </a:r>
            <a:r>
              <a:rPr lang="ru-RU" sz="2400" dirty="0" smtClean="0">
                <a:latin typeface="+mn-lt"/>
                <a:ea typeface="Calibri"/>
                <a:cs typeface="Times New Roman"/>
              </a:rPr>
              <a:t>«</a:t>
            </a:r>
            <a:r>
              <a:rPr lang="ru-RU" sz="2400" dirty="0">
                <a:latin typeface="+mn-lt"/>
                <a:ea typeface="Calibri"/>
                <a:cs typeface="Times New Roman"/>
              </a:rPr>
              <a:t>Ум ребёнка находится на кончиках его пальцев».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> </a:t>
            </a:r>
            <a:endParaRPr lang="ru-RU" sz="24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542" y="3243867"/>
            <a:ext cx="4614863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5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08912" cy="10801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способствовать развитию познавательной активности ребёнка?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24745"/>
            <a:ext cx="8280920" cy="180019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познавательную активность детей дошкольного возраста посредством пальчиковых игр и упражнений.</a:t>
            </a:r>
          </a:p>
          <a:p>
            <a:pPr>
              <a:spcBef>
                <a:spcPts val="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5040560" cy="404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587" y="2924944"/>
            <a:ext cx="51784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Создавать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условия для  использования  пальчиковых игр и упражнений в игровой деятельности.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Разработать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систему  пальчиковых игр и упражнений, направленных на развитие познавательной активности.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Формировать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умение строить отношения с окружающими на основе сотрудничества. </a:t>
            </a:r>
          </a:p>
        </p:txBody>
      </p:sp>
    </p:spTree>
    <p:extLst>
      <p:ext uri="{BB962C8B-B14F-4D97-AF65-F5344CB8AC3E}">
        <p14:creationId xmlns:p14="http://schemas.microsoft.com/office/powerpoint/2010/main" val="70638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580112" cy="836712"/>
          </a:xfrm>
        </p:spPr>
        <p:txBody>
          <a:bodyPr/>
          <a:lstStyle/>
          <a:p>
            <a:r>
              <a:rPr lang="ru-RU" sz="1800" dirty="0" smtClean="0"/>
              <a:t>интеграция </a:t>
            </a:r>
            <a:r>
              <a:rPr lang="ru-RU" sz="1800" dirty="0"/>
              <a:t>образовательных областей: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4211960" cy="63813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«Социализация»: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формирую добрые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взаимоотношения между взрослым и ребёнком, между детьми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Коммуникация»: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1. стимулирую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развитие речи, пространственного, наглядно-действенного мышления, произвольного и непроизвольного внимания, слухового и зрительного восприятия, быстроту реакции и эмоциональную выразительность, способность сосредотачиваться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2. Развиваю  монологическую, диалогическую речь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посредством беседы,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составления описательных рассказов, сочинения сказок.</a:t>
            </a:r>
          </a:p>
          <a:p>
            <a:pPr fontAlgn="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«Познание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»: 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Расширю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кругозор и словарный запас детей,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даю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первоначальные математические представления и экологические знания,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обогащаю знания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детей о собственном теле, о животных.</a:t>
            </a:r>
          </a:p>
          <a:p>
            <a:pPr fontAlgn="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 descr="I:\Зайцева Н.В.портфолио\фото физкультурный досуг\250120132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449" y="379904"/>
            <a:ext cx="4747321" cy="333903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Зайцева Н.В.портфолио\фото физкультурный досуг\2501201329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136" y="3815705"/>
            <a:ext cx="4747321" cy="318631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02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4860032" cy="634712"/>
          </a:xfrm>
        </p:spPr>
        <p:txBody>
          <a:bodyPr/>
          <a:lstStyle/>
          <a:p>
            <a:r>
              <a:rPr lang="ru-RU" sz="2000" dirty="0"/>
              <a:t>интеграция образовательных </a:t>
            </a:r>
            <a:r>
              <a:rPr lang="ru-RU" sz="2000" dirty="0" smtClean="0"/>
              <a:t>областей: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751344"/>
            <a:ext cx="4752528" cy="61863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«Художественное творчество»: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активизирую творческую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активность, фантазию и воображение, через создание «Пальчикового театра», своих иллюстраций,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-конструкций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«Безопасность»: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отрабатываю  необходимые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жесты, комбинации пальцев, движения.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Подготавливаю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к правильному выполнению упражнений.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«Здоровье»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положительные эмоциональные состояния,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уверенность в себе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«Физическое развитие»: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укрепляю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кисти рук, руки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«Труд»: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приобщаю детей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продуктивной деятельности: рисование, аппликации, лепки, конструировании, к трудовой деятельности.</a:t>
            </a:r>
          </a:p>
          <a:p>
            <a:pPr fontAlgn="t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098" name="Picture 2" descr="I:\Зайцева Н.В.портфолио\фото физкультурный досуг\2501201329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43" y="119456"/>
            <a:ext cx="4159538" cy="330954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423" y="3573016"/>
            <a:ext cx="4260578" cy="316835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87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819284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Самообразовательная работа по теме: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«Развитие познавательной активности детей дошкольного возраста посредством пальчиковых игр и упражнений»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2952328" cy="50405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82296" inden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изучение: научно-практических, методических  материалов (диагностирование, организация работы с семьёй, организация детей  в НОД, в совместной партнёрской деятельности, индивидуальной работе).</a:t>
            </a:r>
          </a:p>
          <a:p>
            <a:pPr marL="82296" indent="0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одбор упражнений по  двигательной моторики детей в соответствии  с возрастом.</a:t>
            </a: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Знакомство и практическая обработка приемов и упражнений по развитию мелкой моторики.</a:t>
            </a:r>
          </a:p>
          <a:p>
            <a:pPr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H:\Изображ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81215" y="1475979"/>
            <a:ext cx="3672408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H:\Изображение 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8" b="11370"/>
          <a:stretch/>
        </p:blipFill>
        <p:spPr bwMode="auto">
          <a:xfrm rot="16644997">
            <a:off x="5691997" y="1691432"/>
            <a:ext cx="3799570" cy="2323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r="4992"/>
          <a:stretch/>
        </p:blipFill>
        <p:spPr bwMode="auto">
          <a:xfrm>
            <a:off x="4328161" y="4437852"/>
            <a:ext cx="3779520" cy="2385828"/>
          </a:xfrm>
          <a:prstGeom prst="rect">
            <a:avLst/>
          </a:prstGeom>
          <a:ln w="9525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48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5978085" cy="648071"/>
          </a:xfrm>
        </p:spPr>
        <p:txBody>
          <a:bodyPr/>
          <a:lstStyle/>
          <a:p>
            <a:r>
              <a:rPr lang="ru-RU" sz="2400" dirty="0" smtClean="0"/>
              <a:t>Пальчиковые игры, упражнения: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" y="1124744"/>
            <a:ext cx="3351547" cy="5544616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Пальчиковая гимнастика, игры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манипуляции.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Сюжетные пальчиковые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упражнения, игры.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Пальчиковые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упражнения в сочетании со звуковой гимнастикой.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Пальчиковые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упражнения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Пальчиковые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упражнения в сочетании с самомассажем кистей и пальцев рук.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Театр в руке.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7" name="Picture 3" descr="H:\Зайцева Н.В.портфолио\фото физкультурный досуг\2501201329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942" y="863392"/>
            <a:ext cx="5605546" cy="50403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3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637472" cy="1047016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работы по развитию мелкой моторики по возрастным группам: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75110203"/>
              </p:ext>
            </p:extLst>
          </p:nvPr>
        </p:nvGraphicFramePr>
        <p:xfrm>
          <a:off x="899592" y="1124744"/>
          <a:ext cx="727280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945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BB2BC7-5150-47BF-88CF-8C291D68D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CBB2BC7-5150-47BF-88CF-8C291D68D3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5EB503-1AE3-4673-8E21-C079D62B8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315EB503-1AE3-4673-8E21-C079D62B87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ABC933-2E56-42CE-9027-61A97633A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29ABC933-2E56-42CE-9027-61A97633AC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9EC6CD-34C7-4A1C-8CD7-AB26826A8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519EC6CD-34C7-4A1C-8CD7-AB26826A8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841B98-073B-40F7-B0A1-01E7691D5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4E841B98-073B-40F7-B0A1-01E7691D5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E012B6-A816-47B7-93D3-6D086CEFF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E0E012B6-A816-47B7-93D3-6D086CEFFD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D71708-4892-4722-8F99-36A781EBB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B6D71708-4892-4722-8F99-36A781EBB4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96EB3A-01CF-41E8-A7DE-B5543C46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3596EB3A-01CF-41E8-A7DE-B5543C46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A615C6-5E14-4B09-9FDC-30FB03773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E5A615C6-5E14-4B09-9FDC-30FB037734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432048"/>
          </a:xfrm>
        </p:spPr>
        <p:txBody>
          <a:bodyPr/>
          <a:lstStyle/>
          <a:p>
            <a:r>
              <a:rPr lang="ru-RU" sz="2400" dirty="0" smtClean="0"/>
              <a:t>Мониторинг: познавательно – речевое направление.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75278580"/>
              </p:ext>
            </p:extLst>
          </p:nvPr>
        </p:nvGraphicFramePr>
        <p:xfrm>
          <a:off x="539552" y="0"/>
          <a:ext cx="7920880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410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882</TotalTime>
  <Words>886</Words>
  <Application>Microsoft Office PowerPoint</Application>
  <PresentationFormat>Экран (4:3)</PresentationFormat>
  <Paragraphs>109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Углы</vt:lpstr>
      <vt:lpstr>                                                  МУНИЦИПАЛЬНОЕ БЮДЖЕТНОЕ ДОШКОЛЬНОЕ ОБРАЗОВАТЕЛЬНОЕ УЧРЕЖДЕНИЕ – ДЕТСКИЙ САД №6  г. ТАТАРСКА      </vt:lpstr>
      <vt:lpstr>  В.А. Сухомлинский   «Ум ребёнка находится на кончиках его пальцев».  </vt:lpstr>
      <vt:lpstr>Проблема: как способствовать развитию познавательной активности ребёнка?  </vt:lpstr>
      <vt:lpstr>интеграция образовательных областей: </vt:lpstr>
      <vt:lpstr>интеграция образовательных областей:</vt:lpstr>
      <vt:lpstr>Самообразовательная работа по теме: «Развитие познавательной активности детей дошкольного возраста посредством пальчиковых игр и упражнений»</vt:lpstr>
      <vt:lpstr>Пальчиковые игры, упражнения:</vt:lpstr>
      <vt:lpstr>Планирование работы по развитию мелкой моторики по возрастным группам:</vt:lpstr>
      <vt:lpstr>Мониторинг: познавательно – речевое направление.</vt:lpstr>
      <vt:lpstr>Мониторинг: физическое развитие.</vt:lpstr>
      <vt:lpstr>Мониторинг: художественное – эстетическое развитие.</vt:lpstr>
      <vt:lpstr>Мониторинг: социально – нравственное направление.</vt:lpstr>
      <vt:lpstr>Песпективы.</vt:lpstr>
      <vt:lpstr>Приложение. Методические рекомендации:</vt:lpstr>
      <vt:lpstr>  Обучение Пальчиковым играм.  Принцип: от простого к сложному.  2 младшая группа: составление простых фигур из пальцев и ладоней (колечко, ковшик); простые фигуры из пальчиков оной руки (зайчик, коза);  согласованные действия двумя руками (домик, ворота) Игры: «Ладушки», «Колечки», «Сорока - белобока» и др. Гимнастика: «Карусель», «Весна» и др.  Средняя группа:  Дети выполняют фигуру животного сначала одной рукой, а затем другой, потом двумя руками вместе: «Бабочки». Игры: «Считаем пальчики», «Лягушки» и др.  Старшая группа: Дети выполняют разные фигуры и движения правой и левой рукой «Солнышко». Дети  сжимают и разжимают пальцы обеих рук вместе и поочерёдно, составляют фигуру из обеих рук, совмещая пальцы При выполнении фигуры обращается внимание на правильное положение пальцев, кисти рук.  Игры: «Дождик», «Мы делили апельсин», и др.  Подготовительная группа: Дети рассказывают руками стихи, потешки с частой сменой фигур  По алгоритму, Совмещают пальцы одной руки поочерёдно (1 – 2, 1 – 3, 1 – 4, 1 – 5), Затем другой рукой обеими руками параллельно. Составляют из пальцев фигурки животных с использованием дополнительных материалов (шарик, платочек, карандаш и т.д.)  Игры: »Олень и зайчик», »Дружба» и др.   </vt:lpstr>
      <vt:lpstr>Перспективное планирование: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                                                МУНИЦИПАЛЬНОЕ БЮДЖЕТНОЕ ДОШКОЛЬНОЕ ОБРАЗОВАТЕЛЬНОЕ УЧРЕЖДЕНИЕ – ДЕТСКИЙ САД №6  г. ТАТАРСКА      </dc:title>
  <dc:creator>User</dc:creator>
  <cp:lastModifiedBy>User</cp:lastModifiedBy>
  <cp:revision>89</cp:revision>
  <dcterms:created xsi:type="dcterms:W3CDTF">2013-02-15T16:13:39Z</dcterms:created>
  <dcterms:modified xsi:type="dcterms:W3CDTF">2013-08-21T17:43:20Z</dcterms:modified>
</cp:coreProperties>
</file>